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1" r:id="rId2"/>
  </p:sldMasterIdLst>
  <p:notesMasterIdLst>
    <p:notesMasterId r:id="rId13"/>
  </p:notesMasterIdLst>
  <p:sldIdLst>
    <p:sldId id="257" r:id="rId3"/>
    <p:sldId id="256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051BC-F432-77A2-6EF6-70D9B5F57EC7}" v="470" dt="2022-01-13T17:29:29.876"/>
    <p1510:client id="{5E60F33D-9629-9633-7EB3-42CD56F43143}" v="30" dt="2022-01-14T12:40:16.860"/>
    <p1510:client id="{9AD56CE2-AD68-4AF0-A473-AEE67FFB12A0}" v="1679" dt="2022-01-12T20:47:03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5768"/>
  </p:normalViewPr>
  <p:slideViewPr>
    <p:cSldViewPr snapToGrid="0">
      <p:cViewPr varScale="1">
        <p:scale>
          <a:sx n="105" d="100"/>
          <a:sy n="105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208C-0B66-42E7-A02B-C3102F03510B}" type="datetimeFigureOut">
              <a:rPr lang="pt-BR"/>
              <a:t>16/02/2022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71A4-DD69-4DEA-94D7-5B8BA6AACEF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19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fd4b696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fd4b696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fd4b69677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fd4b69677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16.02.22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ajuda-vendas.estaleiro.serpro.gov.br/duvidas/documentacoes/renave_zer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avezeroweb.senatran.serpro.gov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avezeroweb.senatran.serpro.gov.b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faq-login-unico.servicos.gov.br/en/latest/_perguntasdafaq/cadastrocolaboradordocnpj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78" y="-25399"/>
            <a:ext cx="1028951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86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301" y="1166304"/>
            <a:ext cx="2613170" cy="296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C8946C87-A656-4D99-8F76-699A380E5F0D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998" y="5840080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3" descr="Texto&#10;&#10;Descrição gerada automaticamente">
            <a:extLst>
              <a:ext uri="{FF2B5EF4-FFF2-40B4-BE49-F238E27FC236}">
                <a16:creationId xmlns:a16="http://schemas.microsoft.com/office/drawing/2014/main" id="{AB3A0BFC-9B14-4DAE-85AC-482A64FBF5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25" y="5683176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4;p33">
            <a:extLst>
              <a:ext uri="{FF2B5EF4-FFF2-40B4-BE49-F238E27FC236}">
                <a16:creationId xmlns:a16="http://schemas.microsoft.com/office/drawing/2014/main" id="{8B4E6CBC-3DCD-45D6-8F4F-A52B47FB76BC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</a:rPr>
              <a:t>Consulta Estoque</a:t>
            </a:r>
            <a:endParaRPr lang="pt-BR" sz="2700" kern="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ACBB191-95B6-42CE-B478-90EAEDE0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7" y="560811"/>
            <a:ext cx="9704520" cy="6072175"/>
          </a:xfrm>
          <a:prstGeom prst="rect">
            <a:avLst/>
          </a:prstGeom>
        </p:spPr>
      </p:pic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E77E238D-C8B0-48CC-9C13-C75473BD4E6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50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3" descr="Texto&#10;&#10;Descrição gerada automaticamente">
            <a:extLst>
              <a:ext uri="{FF2B5EF4-FFF2-40B4-BE49-F238E27FC236}">
                <a16:creationId xmlns:a16="http://schemas.microsoft.com/office/drawing/2014/main" id="{3C51D7A5-B2A5-49C0-BD46-A5ABB46C48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10" y="5884459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6;p32" descr="Padrão do plano de fundo&#10;&#10;Descrição gerada automaticamente">
            <a:extLst>
              <a:ext uri="{FF2B5EF4-FFF2-40B4-BE49-F238E27FC236}">
                <a16:creationId xmlns:a16="http://schemas.microsoft.com/office/drawing/2014/main" id="{FF0646EE-9A1B-4DB1-8B44-EE1E8920A8C9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47858" y="794722"/>
            <a:ext cx="8337137" cy="4960052"/>
          </a:xfrm>
          <a:prstGeom prst="rect">
            <a:avLst/>
          </a:prstGeom>
          <a:noFill/>
        </p:spPr>
      </p:pic>
      <p:sp>
        <p:nvSpPr>
          <p:cNvPr id="24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364;p33">
            <a:extLst>
              <a:ext uri="{FF2B5EF4-FFF2-40B4-BE49-F238E27FC236}">
                <a16:creationId xmlns:a16="http://schemas.microsoft.com/office/drawing/2014/main" id="{957E18A7-D419-48FC-94CB-55AB3903FF8D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Informações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úteis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buSzPts val="990"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—</a:t>
            </a:r>
            <a:endParaRPr lang="en-US" sz="32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9" name="Google Shape;365;p33">
            <a:extLst>
              <a:ext uri="{FF2B5EF4-FFF2-40B4-BE49-F238E27FC236}">
                <a16:creationId xmlns:a16="http://schemas.microsoft.com/office/drawing/2014/main" id="{CA6022DE-C605-4A16-8C9F-9CCDE0C87B9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95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DB9B9C-5048-4E3C-85E2-AD8E773A6F03}"/>
              </a:ext>
            </a:extLst>
          </p:cNvPr>
          <p:cNvSpPr txBox="1"/>
          <p:nvPr/>
        </p:nvSpPr>
        <p:spPr>
          <a:xfrm>
            <a:off x="4207790" y="1334266"/>
            <a:ext cx="7134385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Acesse nossa </a:t>
            </a:r>
            <a:r>
              <a:rPr lang="pt-BR" dirty="0">
                <a:cs typeface="Calibri"/>
                <a:hlinkClick r:id="rId4"/>
              </a:rPr>
              <a:t>Central de Ajuda</a:t>
            </a:r>
            <a:r>
              <a:rPr lang="pt-BR" dirty="0">
                <a:cs typeface="Calibri"/>
              </a:rPr>
              <a:t>, menu Produtos =&gt; Documentação =&gt; RENAVE =&gt; RENAVE 0 KM e obtenha todas as informações necessárias para o credenciamento, contratação, configuração e uso do RENAVE 0 KM</a:t>
            </a:r>
            <a:endParaRPr lang="pt-BR" dirty="0"/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O RENAVE é um </a:t>
            </a:r>
            <a:r>
              <a:rPr lang="pt-BR" b="1" dirty="0">
                <a:cs typeface="Calibri"/>
              </a:rPr>
              <a:t>serviço</a:t>
            </a:r>
            <a:r>
              <a:rPr lang="pt-BR" dirty="0">
                <a:cs typeface="Calibri"/>
              </a:rPr>
              <a:t>, escolha um </a:t>
            </a:r>
            <a:r>
              <a:rPr lang="pt-BR" b="1" dirty="0">
                <a:cs typeface="Calibri"/>
              </a:rPr>
              <a:t>Integrador* </a:t>
            </a:r>
            <a:r>
              <a:rPr lang="pt-BR" dirty="0">
                <a:cs typeface="Calibri"/>
              </a:rPr>
              <a:t>ou acione seu time de tecnologia para realizar o acesso. </a:t>
            </a:r>
          </a:p>
          <a:p>
            <a:pPr lvl="4"/>
            <a:r>
              <a:rPr lang="pt-BR" sz="1200" i="1" dirty="0">
                <a:ea typeface="+mn-lt"/>
                <a:cs typeface="+mn-lt"/>
              </a:rPr>
              <a:t>* Integrador = empresa de tecnologia que forneça DSM ou Ferramentas para acesso ao serviço</a:t>
            </a:r>
            <a:endParaRPr lang="pt-BR" sz="1200" dirty="0">
              <a:cs typeface="Calibri" panose="020F0502020204030204"/>
            </a:endParaRPr>
          </a:p>
          <a:p>
            <a:endParaRPr lang="pt-BR" dirty="0">
              <a:cs typeface="Calibri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92E4EC88-50FD-4505-87AC-1CE2C6C86C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420" y="5884459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6;p32" descr="Padrão do plano de fundo&#10;&#10;Descrição gerada automaticamente">
            <a:extLst>
              <a:ext uri="{FF2B5EF4-FFF2-40B4-BE49-F238E27FC236}">
                <a16:creationId xmlns:a16="http://schemas.microsoft.com/office/drawing/2014/main" id="{736F7244-2B7C-4AD7-84EA-FA80BE342B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" y="2027"/>
            <a:ext cx="12192000" cy="68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>
            <a:spLocks noGrp="1"/>
          </p:cNvSpPr>
          <p:nvPr>
            <p:ph type="ctrTitle" idx="4294967295"/>
          </p:nvPr>
        </p:nvSpPr>
        <p:spPr>
          <a:xfrm>
            <a:off x="0" y="-8500"/>
            <a:ext cx="11933200" cy="7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  <a:buSzPts val="990"/>
            </a:pPr>
            <a:r>
              <a:rPr lang="pt-BR" sz="27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FLUXO DE NEGÓCIO - RENAVE 0Km</a:t>
            </a:r>
            <a:endParaRPr sz="270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>
              <a:lnSpc>
                <a:spcPct val="80000"/>
              </a:lnSpc>
              <a:buSzPts val="990"/>
            </a:pPr>
            <a:r>
              <a:rPr lang="pt-BR" sz="270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  <a:endParaRPr sz="270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01" y="304797"/>
            <a:ext cx="1166999" cy="3592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33"/>
          <p:cNvCxnSpPr>
            <a:cxnSpLocks/>
          </p:cNvCxnSpPr>
          <p:nvPr/>
        </p:nvCxnSpPr>
        <p:spPr>
          <a:xfrm rot="16200000">
            <a:off x="8253920" y="-191640"/>
            <a:ext cx="280000" cy="4286000"/>
          </a:xfrm>
          <a:prstGeom prst="bentConnector3">
            <a:avLst>
              <a:gd name="adj1" fmla="val 21333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" name="Google Shape;426;g10045552975_0_0">
            <a:extLst>
              <a:ext uri="{FF2B5EF4-FFF2-40B4-BE49-F238E27FC236}">
                <a16:creationId xmlns:a16="http://schemas.microsoft.com/office/drawing/2014/main" id="{117AB29E-29A1-4BFC-BD68-49447D867FBE}"/>
              </a:ext>
            </a:extLst>
          </p:cNvPr>
          <p:cNvSpPr txBox="1"/>
          <p:nvPr/>
        </p:nvSpPr>
        <p:spPr>
          <a:xfrm>
            <a:off x="36945" y="1546004"/>
            <a:ext cx="9158800" cy="92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algn="just">
              <a:lnSpc>
                <a:spcPct val="107000"/>
              </a:lnSpc>
              <a:buSzPts val="1800"/>
            </a:pPr>
            <a:r>
              <a:rPr lang="pt-BR" sz="2400">
                <a:solidFill>
                  <a:srgbClr val="FFFFFF"/>
                </a:solidFill>
              </a:rPr>
              <a:t>texto</a:t>
            </a:r>
            <a:endParaRPr sz="1900"/>
          </a:p>
          <a:p>
            <a:pPr marL="16933" marR="6773">
              <a:lnSpc>
                <a:spcPct val="155100"/>
              </a:lnSpc>
              <a:spcBef>
                <a:spcPts val="87"/>
              </a:spcBef>
              <a:buSzPts val="1550"/>
            </a:pPr>
            <a:endParaRPr sz="2100"/>
          </a:p>
        </p:txBody>
      </p:sp>
      <p:grpSp>
        <p:nvGrpSpPr>
          <p:cNvPr id="36" name="Google Shape;429;g10045552975_0_0">
            <a:extLst>
              <a:ext uri="{FF2B5EF4-FFF2-40B4-BE49-F238E27FC236}">
                <a16:creationId xmlns:a16="http://schemas.microsoft.com/office/drawing/2014/main" id="{F0AE4B13-358D-43E0-9B05-82135533DB1A}"/>
              </a:ext>
            </a:extLst>
          </p:cNvPr>
          <p:cNvGrpSpPr/>
          <p:nvPr/>
        </p:nvGrpSpPr>
        <p:grpSpPr>
          <a:xfrm>
            <a:off x="317387" y="4310798"/>
            <a:ext cx="4766542" cy="2411967"/>
            <a:chOff x="202321" y="3207066"/>
            <a:chExt cx="3761080" cy="1808975"/>
          </a:xfrm>
        </p:grpSpPr>
        <p:pic>
          <p:nvPicPr>
            <p:cNvPr id="49" name="Google Shape;430;g10045552975_0_0">
              <a:extLst>
                <a:ext uri="{FF2B5EF4-FFF2-40B4-BE49-F238E27FC236}">
                  <a16:creationId xmlns:a16="http://schemas.microsoft.com/office/drawing/2014/main" id="{4BD8C85A-4BD2-421A-AEA9-9D7C16C647B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321" y="3207066"/>
              <a:ext cx="2305050" cy="1469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431;g10045552975_0_0">
              <a:extLst>
                <a:ext uri="{FF2B5EF4-FFF2-40B4-BE49-F238E27FC236}">
                  <a16:creationId xmlns:a16="http://schemas.microsoft.com/office/drawing/2014/main" id="{A5A75B40-325A-4C14-8645-D0F2A3BEAEA4}"/>
                </a:ext>
              </a:extLst>
            </p:cNvPr>
            <p:cNvSpPr txBox="1"/>
            <p:nvPr/>
          </p:nvSpPr>
          <p:spPr>
            <a:xfrm>
              <a:off x="541901" y="4624241"/>
              <a:ext cx="3421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ts val="1400"/>
              </a:pPr>
              <a:r>
                <a:rPr lang="pt-BR" b="1">
                  <a:solidFill>
                    <a:srgbClr val="0000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Concessionário</a:t>
              </a:r>
              <a:endParaRPr sz="19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" name="Google Shape;432;g10045552975_0_0">
            <a:extLst>
              <a:ext uri="{FF2B5EF4-FFF2-40B4-BE49-F238E27FC236}">
                <a16:creationId xmlns:a16="http://schemas.microsoft.com/office/drawing/2014/main" id="{F7D5E6D8-7222-4A29-9987-A2E50C9CD2B3}"/>
              </a:ext>
            </a:extLst>
          </p:cNvPr>
          <p:cNvSpPr txBox="1"/>
          <p:nvPr/>
        </p:nvSpPr>
        <p:spPr>
          <a:xfrm>
            <a:off x="926943" y="2786665"/>
            <a:ext cx="1702156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pt-BR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Montadora</a:t>
            </a:r>
            <a:endParaRPr sz="1900" b="1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433;g10045552975_0_0">
            <a:extLst>
              <a:ext uri="{FF2B5EF4-FFF2-40B4-BE49-F238E27FC236}">
                <a16:creationId xmlns:a16="http://schemas.microsoft.com/office/drawing/2014/main" id="{8460528F-F4E3-4AC7-A338-44F8FF55743A}"/>
              </a:ext>
            </a:extLst>
          </p:cNvPr>
          <p:cNvSpPr txBox="1"/>
          <p:nvPr/>
        </p:nvSpPr>
        <p:spPr>
          <a:xfrm>
            <a:off x="736938" y="3282298"/>
            <a:ext cx="3500502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indent="-389457">
              <a:lnSpc>
                <a:spcPct val="115000"/>
              </a:lnSpc>
              <a:buSzPts val="1000"/>
              <a:buFont typeface="Arial"/>
              <a:buChar char="●"/>
            </a:pPr>
            <a:r>
              <a:rPr lang="pt-BR" sz="1300"/>
              <a:t>Informa veículo faturado</a:t>
            </a:r>
            <a:endParaRPr sz="1300"/>
          </a:p>
          <a:p>
            <a:pPr marL="609585" indent="-389457">
              <a:lnSpc>
                <a:spcPct val="115000"/>
              </a:lnSpc>
              <a:buSzPts val="1000"/>
              <a:buFont typeface="Arial"/>
              <a:buChar char="●"/>
            </a:pPr>
            <a:r>
              <a:rPr lang="pt-BR" sz="1300"/>
              <a:t>Emite NF-e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9" name="Google Shape;434;g10045552975_0_0">
            <a:extLst>
              <a:ext uri="{FF2B5EF4-FFF2-40B4-BE49-F238E27FC236}">
                <a16:creationId xmlns:a16="http://schemas.microsoft.com/office/drawing/2014/main" id="{43B966F3-F0D1-4EBF-A5AC-99ED6260F37E}"/>
              </a:ext>
            </a:extLst>
          </p:cNvPr>
          <p:cNvGrpSpPr/>
          <p:nvPr/>
        </p:nvGrpSpPr>
        <p:grpSpPr>
          <a:xfrm>
            <a:off x="5195711" y="1854632"/>
            <a:ext cx="2596323" cy="979600"/>
            <a:chOff x="4051603" y="1364941"/>
            <a:chExt cx="2048650" cy="734700"/>
          </a:xfrm>
        </p:grpSpPr>
        <p:sp>
          <p:nvSpPr>
            <p:cNvPr id="47" name="Google Shape;435;g10045552975_0_0">
              <a:extLst>
                <a:ext uri="{FF2B5EF4-FFF2-40B4-BE49-F238E27FC236}">
                  <a16:creationId xmlns:a16="http://schemas.microsoft.com/office/drawing/2014/main" id="{B61A5B91-07F4-4245-AC87-CD18FAD1D250}"/>
                </a:ext>
              </a:extLst>
            </p:cNvPr>
            <p:cNvSpPr/>
            <p:nvPr/>
          </p:nvSpPr>
          <p:spPr>
            <a:xfrm>
              <a:off x="4051603" y="1364941"/>
              <a:ext cx="1413000" cy="734700"/>
            </a:xfrm>
            <a:prstGeom prst="roundRect">
              <a:avLst>
                <a:gd name="adj" fmla="val 16667"/>
              </a:avLst>
            </a:prstGeom>
            <a:solidFill>
              <a:srgbClr val="D6D5D5"/>
            </a:solidFill>
            <a:ln w="9525" cap="flat" cmpd="sng">
              <a:solidFill>
                <a:srgbClr val="5E5E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ts val="1400"/>
              </a:pPr>
              <a:endParaRPr sz="1900"/>
            </a:p>
          </p:txBody>
        </p:sp>
        <p:sp>
          <p:nvSpPr>
            <p:cNvPr id="48" name="Google Shape;436;g10045552975_0_0">
              <a:extLst>
                <a:ext uri="{FF2B5EF4-FFF2-40B4-BE49-F238E27FC236}">
                  <a16:creationId xmlns:a16="http://schemas.microsoft.com/office/drawing/2014/main" id="{5544B4D0-D5FB-4388-B723-38291BA332C4}"/>
                </a:ext>
              </a:extLst>
            </p:cNvPr>
            <p:cNvSpPr txBox="1"/>
            <p:nvPr/>
          </p:nvSpPr>
          <p:spPr>
            <a:xfrm>
              <a:off x="4278353" y="1517341"/>
              <a:ext cx="1821900" cy="5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ts val="1400"/>
              </a:pPr>
              <a:r>
                <a:rPr lang="pt-BR" sz="1900" b="1">
                  <a:latin typeface="Helvetica Neue"/>
                  <a:ea typeface="Helvetica Neue"/>
                  <a:cs typeface="Helvetica Neue"/>
                  <a:sym typeface="Helvetica Neue"/>
                </a:rPr>
                <a:t>RENAVE</a:t>
              </a:r>
              <a:endParaRPr sz="19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0" name="Google Shape;437;g10045552975_0_0">
            <a:extLst>
              <a:ext uri="{FF2B5EF4-FFF2-40B4-BE49-F238E27FC236}">
                <a16:creationId xmlns:a16="http://schemas.microsoft.com/office/drawing/2014/main" id="{26064C42-E367-44AB-A8DE-5185E7CF9515}"/>
              </a:ext>
            </a:extLst>
          </p:cNvPr>
          <p:cNvGrpSpPr/>
          <p:nvPr/>
        </p:nvGrpSpPr>
        <p:grpSpPr>
          <a:xfrm>
            <a:off x="9726255" y="2221068"/>
            <a:ext cx="2365985" cy="3065784"/>
            <a:chOff x="7626467" y="1639768"/>
            <a:chExt cx="1866900" cy="2299338"/>
          </a:xfrm>
        </p:grpSpPr>
        <p:pic>
          <p:nvPicPr>
            <p:cNvPr id="45" name="Google Shape;438;g10045552975_0_0">
              <a:extLst>
                <a:ext uri="{FF2B5EF4-FFF2-40B4-BE49-F238E27FC236}">
                  <a16:creationId xmlns:a16="http://schemas.microsoft.com/office/drawing/2014/main" id="{01ADBA25-26DD-4596-AF7A-BBB584C6C04A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6467" y="1639768"/>
              <a:ext cx="1866900" cy="180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39;g10045552975_0_0">
              <a:extLst>
                <a:ext uri="{FF2B5EF4-FFF2-40B4-BE49-F238E27FC236}">
                  <a16:creationId xmlns:a16="http://schemas.microsoft.com/office/drawing/2014/main" id="{DF738C9B-67BB-43EA-9FFC-F01693109FF1}"/>
                </a:ext>
              </a:extLst>
            </p:cNvPr>
            <p:cNvSpPr txBox="1"/>
            <p:nvPr/>
          </p:nvSpPr>
          <p:spPr>
            <a:xfrm>
              <a:off x="7795501" y="3547306"/>
              <a:ext cx="13461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1100"/>
              </a:pPr>
              <a:r>
                <a:rPr lang="pt-BR" sz="1900" b="1">
                  <a:solidFill>
                    <a:srgbClr val="0000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DETRAN</a:t>
              </a:r>
              <a:endParaRPr sz="19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1" name="Google Shape;440;g10045552975_0_0">
            <a:extLst>
              <a:ext uri="{FF2B5EF4-FFF2-40B4-BE49-F238E27FC236}">
                <a16:creationId xmlns:a16="http://schemas.microsoft.com/office/drawing/2014/main" id="{4F9580A9-0C72-43FD-8652-00E1DB077FF3}"/>
              </a:ext>
            </a:extLst>
          </p:cNvPr>
          <p:cNvSpPr txBox="1"/>
          <p:nvPr/>
        </p:nvSpPr>
        <p:spPr>
          <a:xfrm>
            <a:off x="4318942" y="5753320"/>
            <a:ext cx="3474623" cy="61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2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Entregar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ATPVe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/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NFe</a:t>
            </a:r>
            <a:endParaRPr sz="1600" dirty="0" err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2" name="Google Shape;441;g10045552975_0_0">
            <a:extLst>
              <a:ext uri="{FF2B5EF4-FFF2-40B4-BE49-F238E27FC236}">
                <a16:creationId xmlns:a16="http://schemas.microsoft.com/office/drawing/2014/main" id="{F49F7075-CF81-417F-8AC0-6BC938F12212}"/>
              </a:ext>
            </a:extLst>
          </p:cNvPr>
          <p:cNvCxnSpPr>
            <a:stCxn id="430" idx="3"/>
            <a:endCxn id="435" idx="1"/>
          </p:cNvCxnSpPr>
          <p:nvPr/>
        </p:nvCxnSpPr>
        <p:spPr>
          <a:xfrm rot="10800000" flipH="1">
            <a:off x="3238654" y="2344314"/>
            <a:ext cx="1956890" cy="29460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5E5E5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3" name="Google Shape;442;g10045552975_0_0">
            <a:extLst>
              <a:ext uri="{FF2B5EF4-FFF2-40B4-BE49-F238E27FC236}">
                <a16:creationId xmlns:a16="http://schemas.microsoft.com/office/drawing/2014/main" id="{A7B0934D-58A2-4365-B6FE-E8933A59CD6C}"/>
              </a:ext>
            </a:extLst>
          </p:cNvPr>
          <p:cNvSpPr txBox="1"/>
          <p:nvPr/>
        </p:nvSpPr>
        <p:spPr>
          <a:xfrm>
            <a:off x="4188957" y="3019868"/>
            <a:ext cx="2632125" cy="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900"/>
            </a:pPr>
            <a:r>
              <a:rPr lang="pt-BR" sz="1200" dirty="0"/>
              <a:t>Registra Entrada estoque</a:t>
            </a:r>
            <a:endParaRPr lang="pt-BR" sz="1200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4" name="Google Shape;443;g10045552975_0_0">
            <a:extLst>
              <a:ext uri="{FF2B5EF4-FFF2-40B4-BE49-F238E27FC236}">
                <a16:creationId xmlns:a16="http://schemas.microsoft.com/office/drawing/2014/main" id="{840F6C1F-F3F1-471D-9FFE-F2162033BF17}"/>
              </a:ext>
            </a:extLst>
          </p:cNvPr>
          <p:cNvSpPr txBox="1"/>
          <p:nvPr/>
        </p:nvSpPr>
        <p:spPr>
          <a:xfrm>
            <a:off x="6996679" y="1147629"/>
            <a:ext cx="2886479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9710">
              <a:lnSpc>
                <a:spcPct val="115000"/>
              </a:lnSpc>
              <a:buSzPts val="1000"/>
            </a:pPr>
            <a:r>
              <a:rPr lang="pt-BR" sz="1300" dirty="0"/>
              <a:t>Informa Saída de Estoque</a:t>
            </a:r>
          </a:p>
          <a:p>
            <a:pPr>
              <a:buSzPts val="1100"/>
            </a:pP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" name="Google Shape;444;g10045552975_0_0">
            <a:extLst>
              <a:ext uri="{FF2B5EF4-FFF2-40B4-BE49-F238E27FC236}">
                <a16:creationId xmlns:a16="http://schemas.microsoft.com/office/drawing/2014/main" id="{E002F8E9-E0EE-4479-AAB3-5A4C62F9D9C4}"/>
              </a:ext>
            </a:extLst>
          </p:cNvPr>
          <p:cNvCxnSpPr/>
          <p:nvPr/>
        </p:nvCxnSpPr>
        <p:spPr>
          <a:xfrm rot="10800000" flipH="1">
            <a:off x="3201835" y="5702236"/>
            <a:ext cx="3571200" cy="38000"/>
          </a:xfrm>
          <a:prstGeom prst="straightConnector1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446;g10045552975_0_0">
            <a:extLst>
              <a:ext uri="{FF2B5EF4-FFF2-40B4-BE49-F238E27FC236}">
                <a16:creationId xmlns:a16="http://schemas.microsoft.com/office/drawing/2014/main" id="{9EB07C8C-53EF-4428-B956-F0D4AB1E9D80}"/>
              </a:ext>
            </a:extLst>
          </p:cNvPr>
          <p:cNvCxnSpPr/>
          <p:nvPr/>
        </p:nvCxnSpPr>
        <p:spPr>
          <a:xfrm flipH="1">
            <a:off x="705400" y="3206567"/>
            <a:ext cx="10400" cy="979600"/>
          </a:xfrm>
          <a:prstGeom prst="straightConnector1">
            <a:avLst/>
          </a:prstGeom>
          <a:noFill/>
          <a:ln w="9525" cap="flat" cmpd="sng">
            <a:solidFill>
              <a:srgbClr val="5E5E5E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1" name="Google Shape;448;g10045552975_0_0">
            <a:extLst>
              <a:ext uri="{FF2B5EF4-FFF2-40B4-BE49-F238E27FC236}">
                <a16:creationId xmlns:a16="http://schemas.microsoft.com/office/drawing/2014/main" id="{E3966387-D215-42BD-B418-CF52EFDD0CF8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67" y="988800"/>
            <a:ext cx="3145500" cy="18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9;g10045552975_0_0">
            <a:extLst>
              <a:ext uri="{FF2B5EF4-FFF2-40B4-BE49-F238E27FC236}">
                <a16:creationId xmlns:a16="http://schemas.microsoft.com/office/drawing/2014/main" id="{5FBFFAF5-0F47-4E77-B13D-C0393A1105E8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10"/>
          <a:stretch/>
        </p:blipFill>
        <p:spPr>
          <a:xfrm>
            <a:off x="6889667" y="4114534"/>
            <a:ext cx="1790700" cy="21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450;g10045552975_0_0">
            <a:extLst>
              <a:ext uri="{FF2B5EF4-FFF2-40B4-BE49-F238E27FC236}">
                <a16:creationId xmlns:a16="http://schemas.microsoft.com/office/drawing/2014/main" id="{2ED24F78-563D-4761-BA8A-3FC1FF8D6B64}"/>
              </a:ext>
            </a:extLst>
          </p:cNvPr>
          <p:cNvSpPr txBox="1"/>
          <p:nvPr/>
        </p:nvSpPr>
        <p:spPr>
          <a:xfrm>
            <a:off x="7233433" y="6165655"/>
            <a:ext cx="17020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pt-BR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Cidadão</a:t>
            </a:r>
            <a:endParaRPr sz="1900" b="1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4" name="Google Shape;451;g10045552975_0_0">
            <a:extLst>
              <a:ext uri="{FF2B5EF4-FFF2-40B4-BE49-F238E27FC236}">
                <a16:creationId xmlns:a16="http://schemas.microsoft.com/office/drawing/2014/main" id="{9F3E88D6-99CA-4000-950E-3F49902B6631}"/>
              </a:ext>
            </a:extLst>
          </p:cNvPr>
          <p:cNvCxnSpPr/>
          <p:nvPr/>
        </p:nvCxnSpPr>
        <p:spPr>
          <a:xfrm flipV="1">
            <a:off x="8251701" y="3257581"/>
            <a:ext cx="1414361" cy="23426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E5E5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" name="Google Shape;452;g10045552975_0_0">
            <a:extLst>
              <a:ext uri="{FF2B5EF4-FFF2-40B4-BE49-F238E27FC236}">
                <a16:creationId xmlns:a16="http://schemas.microsoft.com/office/drawing/2014/main" id="{E81EC6AE-E66F-43C1-860F-31B207EFAF07}"/>
              </a:ext>
            </a:extLst>
          </p:cNvPr>
          <p:cNvSpPr txBox="1"/>
          <p:nvPr/>
        </p:nvSpPr>
        <p:spPr>
          <a:xfrm>
            <a:off x="8914732" y="3432611"/>
            <a:ext cx="1562400" cy="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30">
              <a:buSzPts val="900"/>
            </a:pPr>
            <a:r>
              <a:rPr lang="pt-BR" sz="1200" dirty="0">
                <a:latin typeface="Helvetica Neue"/>
                <a:ea typeface="Helvetica Neue"/>
                <a:cs typeface="Helvetica Neue"/>
                <a:sym typeface="Helvetica Neue"/>
              </a:rPr>
              <a:t>Realiza 1o Emplacamento</a:t>
            </a:r>
            <a:endParaRPr lang="pt-BR" sz="1200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4D1D1AA-0B38-46F6-914F-ACC686F38413}"/>
              </a:ext>
            </a:extLst>
          </p:cNvPr>
          <p:cNvSpPr/>
          <p:nvPr/>
        </p:nvSpPr>
        <p:spPr>
          <a:xfrm>
            <a:off x="3779002" y="3088036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Arial"/>
              </a:rPr>
              <a:t>2</a:t>
            </a:r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195BFE0-A760-425C-966E-F4D84873BFC8}"/>
              </a:ext>
            </a:extLst>
          </p:cNvPr>
          <p:cNvSpPr/>
          <p:nvPr/>
        </p:nvSpPr>
        <p:spPr>
          <a:xfrm>
            <a:off x="305606" y="3515046"/>
            <a:ext cx="335798" cy="335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Arial"/>
              </a:rPr>
              <a:t>1</a:t>
            </a:r>
            <a:endParaRPr lang="pt-BR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605A2836-A3AB-478A-8B77-7E7A14355327}"/>
              </a:ext>
            </a:extLst>
          </p:cNvPr>
          <p:cNvSpPr/>
          <p:nvPr/>
        </p:nvSpPr>
        <p:spPr>
          <a:xfrm>
            <a:off x="3779001" y="3604645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Arial"/>
              </a:rPr>
              <a:t>3</a:t>
            </a:r>
            <a:endParaRPr lang="pt-BR" dirty="0"/>
          </a:p>
        </p:txBody>
      </p:sp>
      <p:sp>
        <p:nvSpPr>
          <p:cNvPr id="5" name="Google Shape;442;g10045552975_0_0">
            <a:extLst>
              <a:ext uri="{FF2B5EF4-FFF2-40B4-BE49-F238E27FC236}">
                <a16:creationId xmlns:a16="http://schemas.microsoft.com/office/drawing/2014/main" id="{BD2BCFB0-9F77-423F-921D-EC44ABAECE80}"/>
              </a:ext>
            </a:extLst>
          </p:cNvPr>
          <p:cNvSpPr txBox="1"/>
          <p:nvPr/>
        </p:nvSpPr>
        <p:spPr>
          <a:xfrm>
            <a:off x="4212205" y="3430573"/>
            <a:ext cx="3045413" cy="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900"/>
            </a:pPr>
            <a:r>
              <a:rPr lang="pt-BR" sz="1200" dirty="0"/>
              <a:t>Realiza transferências entre estoques </a:t>
            </a:r>
            <a:endParaRPr lang="pt-BR" sz="1200" dirty="0">
              <a:latin typeface="Helvetica Neue"/>
            </a:endParaRPr>
          </a:p>
          <a:p>
            <a:pPr>
              <a:lnSpc>
                <a:spcPct val="114999"/>
              </a:lnSpc>
              <a:buSzPts val="900"/>
            </a:pPr>
            <a:r>
              <a:rPr lang="pt-BR" sz="1200" dirty="0">
                <a:ea typeface="Helvetica Neue"/>
              </a:rPr>
              <a:t>(quando houver)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02A92F1A-73BD-4AB1-9015-93F56A0E1007}"/>
              </a:ext>
            </a:extLst>
          </p:cNvPr>
          <p:cNvSpPr/>
          <p:nvPr/>
        </p:nvSpPr>
        <p:spPr>
          <a:xfrm>
            <a:off x="3779000" y="4082509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Arial"/>
              </a:rPr>
              <a:t>4</a:t>
            </a:r>
            <a:endParaRPr lang="pt-BR" dirty="0"/>
          </a:p>
        </p:txBody>
      </p:sp>
      <p:sp>
        <p:nvSpPr>
          <p:cNvPr id="54" name="Google Shape;442;g10045552975_0_0">
            <a:extLst>
              <a:ext uri="{FF2B5EF4-FFF2-40B4-BE49-F238E27FC236}">
                <a16:creationId xmlns:a16="http://schemas.microsoft.com/office/drawing/2014/main" id="{CCB281EB-3B1D-4A3C-B317-F1FF61BF9902}"/>
              </a:ext>
            </a:extLst>
          </p:cNvPr>
          <p:cNvSpPr txBox="1"/>
          <p:nvPr/>
        </p:nvSpPr>
        <p:spPr>
          <a:xfrm>
            <a:off x="4266448" y="4040173"/>
            <a:ext cx="2632125" cy="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900"/>
            </a:pPr>
            <a:r>
              <a:rPr lang="pt-BR" sz="1200" dirty="0"/>
              <a:t>Registra Saída de Estoque </a:t>
            </a:r>
            <a:endParaRPr lang="pt-BR" sz="1200" dirty="0">
              <a:latin typeface="Helvetica Neue"/>
            </a:endParaRPr>
          </a:p>
          <a:p>
            <a:pPr>
              <a:lnSpc>
                <a:spcPct val="114999"/>
              </a:lnSpc>
              <a:buSzPts val="900"/>
            </a:pPr>
            <a:r>
              <a:rPr lang="pt-BR" sz="1200" dirty="0"/>
              <a:t>(Obter </a:t>
            </a:r>
            <a:r>
              <a:rPr lang="pt-BR" sz="1200" dirty="0" err="1"/>
              <a:t>ATPVe</a:t>
            </a:r>
            <a:r>
              <a:rPr lang="pt-BR" sz="1200" dirty="0"/>
              <a:t>)</a:t>
            </a:r>
            <a:endParaRPr lang="pt-BR" sz="120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6A2A571C-1940-4CC4-A4F2-917DF50A6F8B}"/>
              </a:ext>
            </a:extLst>
          </p:cNvPr>
          <p:cNvSpPr/>
          <p:nvPr/>
        </p:nvSpPr>
        <p:spPr>
          <a:xfrm>
            <a:off x="3843576" y="5813152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Arial"/>
              </a:rPr>
              <a:t>6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3EC5F34-7388-4BB0-AB76-6CD5277EBC03}"/>
              </a:ext>
            </a:extLst>
          </p:cNvPr>
          <p:cNvSpPr/>
          <p:nvPr/>
        </p:nvSpPr>
        <p:spPr>
          <a:xfrm>
            <a:off x="6684932" y="1241152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Arial"/>
              </a:rPr>
              <a:t>5</a:t>
            </a:r>
            <a:endParaRPr lang="pt-BR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EE89AF4-76B0-43F1-BB83-A602ECE22F4A}"/>
              </a:ext>
            </a:extLst>
          </p:cNvPr>
          <p:cNvSpPr/>
          <p:nvPr/>
        </p:nvSpPr>
        <p:spPr>
          <a:xfrm>
            <a:off x="8480151" y="3514236"/>
            <a:ext cx="400373" cy="374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Arial"/>
              </a:rPr>
              <a:t>7</a:t>
            </a:r>
          </a:p>
        </p:txBody>
      </p:sp>
      <p:pic>
        <p:nvPicPr>
          <p:cNvPr id="6" name="Imagem 3" descr="Texto&#10;&#10;Descrição gerada automaticamente">
            <a:extLst>
              <a:ext uri="{FF2B5EF4-FFF2-40B4-BE49-F238E27FC236}">
                <a16:creationId xmlns:a16="http://schemas.microsoft.com/office/drawing/2014/main" id="{2C523942-5EE2-49EE-A8FD-5259405A15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042" y="5798194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6;p32" descr="Padrão do plano de fundo&#10;&#10;Descrição gerada automaticamente">
            <a:extLst>
              <a:ext uri="{FF2B5EF4-FFF2-40B4-BE49-F238E27FC236}">
                <a16:creationId xmlns:a16="http://schemas.microsoft.com/office/drawing/2014/main" id="{FF0646EE-9A1B-4DB1-8B44-EE1E8920A8C9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47858" y="794722"/>
            <a:ext cx="8337137" cy="4960052"/>
          </a:xfrm>
          <a:prstGeom prst="rect">
            <a:avLst/>
          </a:prstGeom>
          <a:noFill/>
        </p:spPr>
      </p:pic>
      <p:sp>
        <p:nvSpPr>
          <p:cNvPr id="24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364;p33">
            <a:extLst>
              <a:ext uri="{FF2B5EF4-FFF2-40B4-BE49-F238E27FC236}">
                <a16:creationId xmlns:a16="http://schemas.microsoft.com/office/drawing/2014/main" id="{957E18A7-D419-48FC-94CB-55AB3903FF8D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cs typeface="Calibri Light"/>
              </a:rPr>
              <a:t>RENAVE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sym typeface="Open Sans Light"/>
              </a:rPr>
              <a:t>ZERO WEB</a:t>
            </a:r>
            <a:endParaRPr lang="en-US" sz="3200" dirty="0">
              <a:solidFill>
                <a:srgbClr val="FFFFFF"/>
              </a:solidFill>
              <a:cs typeface="Calibri Light"/>
            </a:endParaRPr>
          </a:p>
          <a:p>
            <a:pPr>
              <a:spcAft>
                <a:spcPts val="600"/>
              </a:spcAft>
              <a:buSzPts val="990"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—</a:t>
            </a:r>
            <a:endParaRPr lang="en-US" sz="32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5DB9B9C-5048-4E3C-85E2-AD8E773A6F03}"/>
              </a:ext>
            </a:extLst>
          </p:cNvPr>
          <p:cNvSpPr txBox="1"/>
          <p:nvPr/>
        </p:nvSpPr>
        <p:spPr>
          <a:xfrm>
            <a:off x="4207790" y="845436"/>
            <a:ext cx="7134385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Como</a:t>
            </a:r>
            <a:r>
              <a:rPr lang="pt-BR" dirty="0">
                <a:ea typeface="+mn-lt"/>
                <a:cs typeface="+mn-lt"/>
              </a:rPr>
              <a:t> ferramenta de contingência está disponível o </a:t>
            </a:r>
            <a:r>
              <a:rPr lang="pt-BR" dirty="0" err="1">
                <a:ea typeface="+mn-lt"/>
                <a:cs typeface="+mn-lt"/>
              </a:rPr>
              <a:t>Renave</a:t>
            </a:r>
            <a:r>
              <a:rPr lang="pt-BR" dirty="0">
                <a:ea typeface="+mn-lt"/>
                <a:cs typeface="+mn-lt"/>
              </a:rPr>
              <a:t> Zero Web, um portal com um </a:t>
            </a:r>
            <a:r>
              <a:rPr lang="pt-BR" dirty="0">
                <a:cs typeface="Calibri"/>
              </a:rPr>
              <a:t>conjunto limitado de operações, não contemplando: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Calibri"/>
              </a:rPr>
              <a:t>cancelamentos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Calibri"/>
              </a:rPr>
              <a:t>transferências entre estoques</a:t>
            </a:r>
          </a:p>
          <a:p>
            <a:pPr marL="285750" indent="-285750">
              <a:buFontTx/>
              <a:buChar char="-"/>
            </a:pPr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Sendo usado de maneira emergencial, apenas como solução de contorno até o desenvolvimento de sistema pela sua empresa ou contratação de terceiro (</a:t>
            </a:r>
            <a:r>
              <a:rPr lang="pt-BR" b="1" dirty="0">
                <a:cs typeface="Calibri"/>
              </a:rPr>
              <a:t>Integrador</a:t>
            </a:r>
            <a:r>
              <a:rPr lang="pt-BR" dirty="0">
                <a:cs typeface="Calibri"/>
              </a:rPr>
              <a:t>).</a:t>
            </a:r>
          </a:p>
          <a:p>
            <a:endParaRPr lang="pt-BR" dirty="0">
              <a:cs typeface="Calibri"/>
            </a:endParaRPr>
          </a:p>
          <a:p>
            <a:pPr algn="r"/>
            <a:r>
              <a:rPr lang="pt-BR" sz="1100" i="1" dirty="0">
                <a:ea typeface="+mn-lt"/>
                <a:cs typeface="+mn-lt"/>
              </a:rPr>
              <a:t>* Integrador = empresa de tecnologia que forneça DSM ou Ferramentas para acesso ao serviço</a:t>
            </a:r>
            <a:endParaRPr lang="pt-BR" sz="1100" dirty="0">
              <a:cs typeface="Calibri" panose="020F0502020204030204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Disponível em:</a:t>
            </a:r>
          </a:p>
          <a:p>
            <a:r>
              <a:rPr lang="pt-BR" dirty="0">
                <a:cs typeface="Calibri"/>
                <a:hlinkClick r:id="rId3"/>
              </a:rPr>
              <a:t>www.renavezeroweb.senatran.serpro.gov.br</a:t>
            </a:r>
          </a:p>
          <a:p>
            <a:endParaRPr lang="pt-BR" dirty="0">
              <a:cs typeface="Calibri"/>
            </a:endParaRPr>
          </a:p>
          <a:p>
            <a:pPr lvl="4"/>
            <a:endParaRPr lang="pt-BR" sz="1400" i="1" dirty="0">
              <a:cs typeface="Calibri"/>
            </a:endParaRPr>
          </a:p>
          <a:p>
            <a:pPr lvl="4"/>
            <a:endParaRPr lang="pt-BR" sz="1400" i="1" dirty="0">
              <a:cs typeface="Calibri"/>
            </a:endParaRPr>
          </a:p>
          <a:p>
            <a:pPr lvl="4"/>
            <a:endParaRPr lang="pt-BR" sz="1400" i="1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1F027C54-7D94-47F2-A8DF-C1C0AD47A945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301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3" descr="Texto&#10;&#10;Descrição gerada automaticamente">
            <a:extLst>
              <a:ext uri="{FF2B5EF4-FFF2-40B4-BE49-F238E27FC236}">
                <a16:creationId xmlns:a16="http://schemas.microsoft.com/office/drawing/2014/main" id="{5AD56A08-D00B-4189-A7CB-47D511AA87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759" y="5812572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33">
            <a:extLst>
              <a:ext uri="{FF2B5EF4-FFF2-40B4-BE49-F238E27FC236}">
                <a16:creationId xmlns:a16="http://schemas.microsoft.com/office/drawing/2014/main" id="{A5DEC5B3-CEA1-46A8-9F2F-CBB614AFEB9D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Manual RENAVE Zero Web</a:t>
            </a: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pic>
        <p:nvPicPr>
          <p:cNvPr id="5" name="Imagem 5" descr="Logotipo&#10;&#10;Descrição gerada automaticamente">
            <a:extLst>
              <a:ext uri="{FF2B5EF4-FFF2-40B4-BE49-F238E27FC236}">
                <a16:creationId xmlns:a16="http://schemas.microsoft.com/office/drawing/2014/main" id="{453F2575-DC31-413B-8047-41C55ABF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55" y="1363848"/>
            <a:ext cx="5481233" cy="45262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92C82E-5AD9-4ABA-885C-9B94DA9449CD}"/>
              </a:ext>
            </a:extLst>
          </p:cNvPr>
          <p:cNvSpPr txBox="1"/>
          <p:nvPr/>
        </p:nvSpPr>
        <p:spPr>
          <a:xfrm>
            <a:off x="423620" y="718963"/>
            <a:ext cx="71343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cs typeface="Calibri"/>
              </a:rPr>
              <a:t>Acesse: </a:t>
            </a:r>
            <a:r>
              <a:rPr lang="pt-BR" dirty="0">
                <a:ea typeface="+mn-lt"/>
                <a:cs typeface="+mn-lt"/>
                <a:hlinkClick r:id="rId3"/>
              </a:rPr>
              <a:t>https://www.renavezeroweb.senatran.serpro.gov.br</a:t>
            </a:r>
            <a:endParaRPr lang="pt-B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cs typeface="Arial"/>
              </a:rPr>
              <a:t>Faça o acesso pelo Gov.br</a:t>
            </a:r>
          </a:p>
          <a:p>
            <a:endParaRPr lang="pt-BR" dirty="0">
              <a:cs typeface="Arial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98EA49-FC54-4272-AFB1-5FA72EB7FFD6}"/>
              </a:ext>
            </a:extLst>
          </p:cNvPr>
          <p:cNvSpPr txBox="1"/>
          <p:nvPr/>
        </p:nvSpPr>
        <p:spPr>
          <a:xfrm>
            <a:off x="6393149" y="2424021"/>
            <a:ext cx="5654247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solidFill>
                  <a:schemeClr val="accent1"/>
                </a:solidFill>
                <a:cs typeface="Arial"/>
              </a:rPr>
              <a:t>Importante</a:t>
            </a:r>
            <a:r>
              <a:rPr lang="pt-BR" sz="1400" dirty="0">
                <a:cs typeface="Arial"/>
              </a:rPr>
              <a:t>:</a:t>
            </a:r>
            <a:endParaRPr lang="pt-BR" sz="1400" dirty="0"/>
          </a:p>
          <a:p>
            <a:r>
              <a:rPr lang="pt-BR" sz="1200" dirty="0"/>
              <a:t>- O usuário logado deve ter os selos ouro ou prata;</a:t>
            </a:r>
            <a:endParaRPr lang="pt-BR" sz="1200" dirty="0">
              <a:cs typeface="Arial"/>
            </a:endParaRPr>
          </a:p>
          <a:p>
            <a:r>
              <a:rPr lang="pt-BR" sz="1200" dirty="0">
                <a:cs typeface="Arial"/>
              </a:rPr>
              <a:t>- Terão acesso os CPFs delegados pelo CNPJ;</a:t>
            </a:r>
          </a:p>
          <a:p>
            <a:r>
              <a:rPr lang="pt-BR" sz="1200" dirty="0">
                <a:cs typeface="Arial"/>
              </a:rPr>
              <a:t>- É preciso realizar a adesão pelo CREDENCIA antes de operar o portal;</a:t>
            </a:r>
          </a:p>
          <a:p>
            <a:endParaRPr lang="pt-BR" sz="1200" dirty="0">
              <a:cs typeface="Arial"/>
            </a:endParaRPr>
          </a:p>
          <a:p>
            <a:endParaRPr lang="pt-BR" sz="1200" dirty="0">
              <a:cs typeface="Arial"/>
            </a:endParaRPr>
          </a:p>
          <a:p>
            <a:r>
              <a:rPr lang="pt-BR" sz="1200" dirty="0">
                <a:cs typeface="Arial"/>
              </a:rPr>
              <a:t>Para mais informações sobre usuários vinculados e formas de vinculação ao CNPJ acesse </a:t>
            </a:r>
            <a:r>
              <a:rPr lang="pt-BR" sz="1200" dirty="0">
                <a:cs typeface="Arial"/>
                <a:hlinkClick r:id="rId4"/>
              </a:rPr>
              <a:t>AQUI</a:t>
            </a:r>
            <a:endParaRPr lang="pt-BR" sz="1200" dirty="0">
              <a:cs typeface="Arial"/>
            </a:endParaRPr>
          </a:p>
          <a:p>
            <a:endParaRPr lang="pt-BR" sz="1200" dirty="0">
              <a:ea typeface="+mn-lt"/>
              <a:cs typeface="+mn-lt"/>
            </a:endParaRPr>
          </a:p>
          <a:p>
            <a:r>
              <a:rPr lang="pt-BR" sz="1200" dirty="0" err="1">
                <a:ea typeface="+mn-lt"/>
                <a:cs typeface="+mn-lt"/>
              </a:rPr>
              <a:t>http</a:t>
            </a:r>
            <a:r>
              <a:rPr lang="pt-BR" sz="1200" dirty="0">
                <a:ea typeface="+mn-lt"/>
                <a:cs typeface="+mn-lt"/>
              </a:rPr>
              <a:t>://</a:t>
            </a:r>
            <a:r>
              <a:rPr lang="pt-BR" sz="1200" dirty="0" err="1">
                <a:ea typeface="+mn-lt"/>
                <a:cs typeface="+mn-lt"/>
              </a:rPr>
              <a:t>faq-login-unico.servicos.gov.br</a:t>
            </a:r>
            <a:r>
              <a:rPr lang="pt-BR" sz="1200" dirty="0">
                <a:ea typeface="+mn-lt"/>
                <a:cs typeface="+mn-lt"/>
              </a:rPr>
              <a:t>/</a:t>
            </a:r>
            <a:r>
              <a:rPr lang="pt-BR" sz="1200" dirty="0" err="1">
                <a:ea typeface="+mn-lt"/>
                <a:cs typeface="+mn-lt"/>
              </a:rPr>
              <a:t>en</a:t>
            </a:r>
            <a:r>
              <a:rPr lang="pt-BR" sz="1200" dirty="0">
                <a:ea typeface="+mn-lt"/>
                <a:cs typeface="+mn-lt"/>
              </a:rPr>
              <a:t>/</a:t>
            </a:r>
            <a:r>
              <a:rPr lang="pt-BR" sz="1200" dirty="0" err="1">
                <a:ea typeface="+mn-lt"/>
                <a:cs typeface="+mn-lt"/>
              </a:rPr>
              <a:t>latest</a:t>
            </a:r>
            <a:r>
              <a:rPr lang="pt-BR" sz="1200" dirty="0">
                <a:ea typeface="+mn-lt"/>
                <a:cs typeface="+mn-lt"/>
              </a:rPr>
              <a:t>/_</a:t>
            </a:r>
            <a:r>
              <a:rPr lang="pt-BR" sz="1200" dirty="0" err="1">
                <a:ea typeface="+mn-lt"/>
                <a:cs typeface="+mn-lt"/>
              </a:rPr>
              <a:t>perguntasdafaq</a:t>
            </a:r>
            <a:r>
              <a:rPr lang="pt-BR" sz="1200" dirty="0">
                <a:ea typeface="+mn-lt"/>
                <a:cs typeface="+mn-lt"/>
              </a:rPr>
              <a:t>/</a:t>
            </a:r>
            <a:r>
              <a:rPr lang="pt-BR" sz="1200" dirty="0" err="1">
                <a:ea typeface="+mn-lt"/>
                <a:cs typeface="+mn-lt"/>
              </a:rPr>
              <a:t>cadastrocolaboradordocnpj.html</a:t>
            </a:r>
            <a:endParaRPr lang="pt-BR" sz="1200" dirty="0">
              <a:ea typeface="+mn-lt"/>
              <a:cs typeface="+mn-lt"/>
            </a:endParaRPr>
          </a:p>
        </p:txBody>
      </p: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3A8992F2-65A1-4991-BFDF-BA3E56DE91BE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659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3" descr="Texto&#10;&#10;Descrição gerada automaticamente">
            <a:extLst>
              <a:ext uri="{FF2B5EF4-FFF2-40B4-BE49-F238E27FC236}">
                <a16:creationId xmlns:a16="http://schemas.microsoft.com/office/drawing/2014/main" id="{5B84BE7B-E393-4450-9FD1-88D352FA31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042" y="5798194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A5FEF9D-2BF4-4BEE-BB20-F12160BE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920048"/>
            <a:ext cx="12055098" cy="5172889"/>
          </a:xfrm>
          <a:prstGeom prst="rect">
            <a:avLst/>
          </a:prstGeom>
        </p:spPr>
      </p:pic>
      <p:sp>
        <p:nvSpPr>
          <p:cNvPr id="5" name="Google Shape;364;p33">
            <a:extLst>
              <a:ext uri="{FF2B5EF4-FFF2-40B4-BE49-F238E27FC236}">
                <a16:creationId xmlns:a16="http://schemas.microsoft.com/office/drawing/2014/main" id="{EBA73305-3BE7-4096-9FEA-F490FC121273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Elementos Página Principal</a:t>
            </a: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AD9D53-A092-4BF9-8CBE-FB524F014E4E}"/>
              </a:ext>
            </a:extLst>
          </p:cNvPr>
          <p:cNvSpPr txBox="1"/>
          <p:nvPr/>
        </p:nvSpPr>
        <p:spPr>
          <a:xfrm>
            <a:off x="4724400" y="514026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cs typeface="Arial"/>
              </a:rPr>
              <a:t>Operações disponíveis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8CD3B99-4319-42F6-9D13-372B78EAE591}"/>
              </a:ext>
            </a:extLst>
          </p:cNvPr>
          <p:cNvCxnSpPr/>
          <p:nvPr/>
        </p:nvCxnSpPr>
        <p:spPr>
          <a:xfrm flipH="1">
            <a:off x="3854719" y="660775"/>
            <a:ext cx="829160" cy="13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3B8ADA-66A3-4234-93EF-B7D7C9CBC7F2}"/>
              </a:ext>
            </a:extLst>
          </p:cNvPr>
          <p:cNvSpPr txBox="1"/>
          <p:nvPr/>
        </p:nvSpPr>
        <p:spPr>
          <a:xfrm>
            <a:off x="3574942" y="1715144"/>
            <a:ext cx="50550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cs typeface="Arial"/>
              </a:rPr>
              <a:t> Lista de Concessionários que o usuário logado representa.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E34422D-908F-4BC4-B50D-FB4279BC2732}"/>
              </a:ext>
            </a:extLst>
          </p:cNvPr>
          <p:cNvCxnSpPr>
            <a:cxnSpLocks/>
          </p:cNvCxnSpPr>
          <p:nvPr/>
        </p:nvCxnSpPr>
        <p:spPr>
          <a:xfrm flipH="1">
            <a:off x="2731091" y="1874808"/>
            <a:ext cx="829160" cy="13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153068-27EC-4E37-9F79-E3F1CE510E36}"/>
              </a:ext>
            </a:extLst>
          </p:cNvPr>
          <p:cNvSpPr txBox="1"/>
          <p:nvPr/>
        </p:nvSpPr>
        <p:spPr>
          <a:xfrm>
            <a:off x="3897823" y="3910737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cs typeface="Arial"/>
              </a:rPr>
              <a:t>Operações disponíveis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89108E5-2646-4C5B-83A8-D0E35CB87C11}"/>
              </a:ext>
            </a:extLst>
          </p:cNvPr>
          <p:cNvCxnSpPr>
            <a:cxnSpLocks/>
          </p:cNvCxnSpPr>
          <p:nvPr/>
        </p:nvCxnSpPr>
        <p:spPr>
          <a:xfrm flipH="1">
            <a:off x="3028142" y="4057486"/>
            <a:ext cx="829160" cy="13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6EE69076-D5CE-4CE3-95C0-6D1A3849AC7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792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3B4C6CE-9619-478B-91A4-E54ACCE7BA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420" y="5898836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2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4;p33">
            <a:extLst>
              <a:ext uri="{FF2B5EF4-FFF2-40B4-BE49-F238E27FC236}">
                <a16:creationId xmlns:a16="http://schemas.microsoft.com/office/drawing/2014/main" id="{CED414BD-5C9E-47C0-B8C8-B8F490BA5002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</a:rPr>
              <a:t>Entrar Estoque</a:t>
            </a:r>
            <a:endParaRPr lang="pt-BR" sz="2700" kern="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pic>
        <p:nvPicPr>
          <p:cNvPr id="5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B43A17C-5205-4966-B014-1D421C98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8" y="576617"/>
            <a:ext cx="7793063" cy="57067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174140-DD55-41C2-B430-22219DD9BFA7}"/>
              </a:ext>
            </a:extLst>
          </p:cNvPr>
          <p:cNvSpPr txBox="1"/>
          <p:nvPr/>
        </p:nvSpPr>
        <p:spPr>
          <a:xfrm>
            <a:off x="7378851" y="2692317"/>
            <a:ext cx="43059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cs typeface="Arial"/>
              </a:rPr>
              <a:t>Importante: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sz="1400" dirty="0">
                <a:cs typeface="Arial"/>
              </a:rPr>
              <a:t>- É necessário ter em mãos o número do Chassi;</a:t>
            </a:r>
          </a:p>
          <a:p>
            <a:r>
              <a:rPr lang="pt-BR" sz="1400" dirty="0">
                <a:cs typeface="Arial"/>
              </a:rPr>
              <a:t>- Será permito apenas chassis destinados pela montadora ao concessionário logado.</a:t>
            </a:r>
          </a:p>
        </p:txBody>
      </p: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47A0220C-4582-425E-83EB-A5749E3C1E38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018" y="290419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B3C41BF-1F3B-4D33-AA5B-9922600205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759" y="5668798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4;p33">
            <a:extLst>
              <a:ext uri="{FF2B5EF4-FFF2-40B4-BE49-F238E27FC236}">
                <a16:creationId xmlns:a16="http://schemas.microsoft.com/office/drawing/2014/main" id="{BAAFE6C3-0B51-41ED-9BA7-E12888F90C8E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</a:rPr>
              <a:t>Devolução de Estoque</a:t>
            </a:r>
            <a:endParaRPr lang="pt-BR" sz="2700" kern="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pic>
        <p:nvPicPr>
          <p:cNvPr id="4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673E962-D054-43BF-8803-2B95B47A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3" y="829916"/>
            <a:ext cx="10259877" cy="56502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0947FE5-A6EC-43CD-A3AF-B670407A85C4}"/>
              </a:ext>
            </a:extLst>
          </p:cNvPr>
          <p:cNvSpPr txBox="1"/>
          <p:nvPr/>
        </p:nvSpPr>
        <p:spPr>
          <a:xfrm>
            <a:off x="5735690" y="4914472"/>
            <a:ext cx="43059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cs typeface="Arial"/>
              </a:rPr>
              <a:t>Importante: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sz="1400" dirty="0">
                <a:cs typeface="Arial"/>
              </a:rPr>
              <a:t>- A operação deve ser utilizada apenas para os casos em que o veículo precisa de alteração no </a:t>
            </a:r>
            <a:r>
              <a:rPr lang="pt-BR" sz="1400" dirty="0" err="1">
                <a:cs typeface="Arial"/>
              </a:rPr>
              <a:t>pré</a:t>
            </a:r>
            <a:r>
              <a:rPr lang="pt-BR" sz="1400" dirty="0">
                <a:cs typeface="Arial"/>
              </a:rPr>
              <a:t>-cadastro pela Montadora.</a:t>
            </a:r>
          </a:p>
        </p:txBody>
      </p: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021D65FF-7F0E-42D7-9F3D-6B536B7EFBC8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3" descr="Texto&#10;&#10;Descrição gerada automaticamente">
            <a:extLst>
              <a:ext uri="{FF2B5EF4-FFF2-40B4-BE49-F238E27FC236}">
                <a16:creationId xmlns:a16="http://schemas.microsoft.com/office/drawing/2014/main" id="{D20EF827-C0FA-437B-AEE1-620B448A6A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665" y="5884459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4;p33">
            <a:extLst>
              <a:ext uri="{FF2B5EF4-FFF2-40B4-BE49-F238E27FC236}">
                <a16:creationId xmlns:a16="http://schemas.microsoft.com/office/drawing/2014/main" id="{597993DC-3C19-4EFC-A4AC-091AB8F4CAF1}"/>
              </a:ext>
            </a:extLst>
          </p:cNvPr>
          <p:cNvSpPr txBox="1">
            <a:spLocks/>
          </p:cNvSpPr>
          <p:nvPr/>
        </p:nvSpPr>
        <p:spPr>
          <a:xfrm>
            <a:off x="0" y="-8500"/>
            <a:ext cx="119332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</a:rPr>
              <a:t>Saída de Estoque</a:t>
            </a:r>
            <a:endParaRPr lang="pt-BR" sz="2700" kern="0" dirty="0">
              <a:solidFill>
                <a:srgbClr val="0000CC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>
              <a:lnSpc>
                <a:spcPct val="80000"/>
              </a:lnSpc>
              <a:buSzPts val="990"/>
            </a:pPr>
            <a:r>
              <a:rPr lang="pt-BR" sz="2700" kern="0" dirty="0">
                <a:solidFill>
                  <a:srgbClr val="0000CC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</p:txBody>
      </p:sp>
      <p:pic>
        <p:nvPicPr>
          <p:cNvPr id="4" name="Imagem 4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D1FCE926-8575-4D47-98E5-2ACF445D9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67" y="658942"/>
            <a:ext cx="7470182" cy="61600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F78F0B-4EBD-404B-8186-866D2A9A3D80}"/>
              </a:ext>
            </a:extLst>
          </p:cNvPr>
          <p:cNvSpPr txBox="1"/>
          <p:nvPr/>
        </p:nvSpPr>
        <p:spPr>
          <a:xfrm>
            <a:off x="7432218" y="2193496"/>
            <a:ext cx="430594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cs typeface="Arial"/>
              </a:rPr>
              <a:t>Importante:</a:t>
            </a:r>
            <a:endParaRPr lang="pt-BR" dirty="0">
              <a:solidFill>
                <a:schemeClr val="accent1"/>
              </a:solidFill>
            </a:endParaRPr>
          </a:p>
          <a:p>
            <a:r>
              <a:rPr lang="pt-BR" sz="1400" dirty="0">
                <a:cs typeface="Arial"/>
              </a:rPr>
              <a:t>- Os dados informados serão utilizados para emissão da </a:t>
            </a:r>
            <a:r>
              <a:rPr lang="pt-BR" sz="1400" dirty="0" err="1">
                <a:cs typeface="Arial"/>
              </a:rPr>
              <a:t>ATPVe</a:t>
            </a:r>
            <a:r>
              <a:rPr lang="pt-BR" sz="1400" dirty="0">
                <a:cs typeface="Arial"/>
              </a:rPr>
              <a:t>;</a:t>
            </a:r>
          </a:p>
          <a:p>
            <a:r>
              <a:rPr lang="pt-BR" sz="1400" dirty="0">
                <a:cs typeface="Arial"/>
              </a:rPr>
              <a:t>- Não é possível cancelar essa operação, lembre-se trata-se de uma contingência;</a:t>
            </a:r>
          </a:p>
          <a:p>
            <a:r>
              <a:rPr lang="pt-BR" sz="1400" dirty="0">
                <a:cs typeface="Arial"/>
              </a:rPr>
              <a:t>- Não é possível imprimir a </a:t>
            </a:r>
            <a:r>
              <a:rPr lang="pt-BR" sz="1400" dirty="0" err="1">
                <a:cs typeface="Arial"/>
              </a:rPr>
              <a:t>ATPVe</a:t>
            </a:r>
            <a:r>
              <a:rPr lang="pt-BR" sz="1400" dirty="0">
                <a:cs typeface="Arial"/>
              </a:rPr>
              <a:t> pelo RENAVE </a:t>
            </a:r>
            <a:r>
              <a:rPr lang="pt-BR" sz="1400" dirty="0" err="1">
                <a:cs typeface="Arial"/>
              </a:rPr>
              <a:t>ZeroWeb</a:t>
            </a:r>
            <a:r>
              <a:rPr lang="pt-BR" sz="1400" dirty="0">
                <a:cs typeface="Arial"/>
              </a:rPr>
              <a:t>, o DETRAN terá acesso à informação;</a:t>
            </a:r>
          </a:p>
          <a:p>
            <a:endParaRPr lang="pt-BR" sz="1400" dirty="0">
              <a:cs typeface="Arial"/>
            </a:endParaRPr>
          </a:p>
        </p:txBody>
      </p:sp>
      <p:pic>
        <p:nvPicPr>
          <p:cNvPr id="2" name="Google Shape;365;p33">
            <a:extLst>
              <a:ext uri="{FF2B5EF4-FFF2-40B4-BE49-F238E27FC236}">
                <a16:creationId xmlns:a16="http://schemas.microsoft.com/office/drawing/2014/main" id="{04A14F48-17DF-4E53-B2D6-96F12983EE22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50" y="103514"/>
            <a:ext cx="1785223" cy="5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3" descr="Texto&#10;&#10;Descrição gerada automaticamente">
            <a:extLst>
              <a:ext uri="{FF2B5EF4-FFF2-40B4-BE49-F238E27FC236}">
                <a16:creationId xmlns:a16="http://schemas.microsoft.com/office/drawing/2014/main" id="{9928A9DE-2F1E-4808-8DDA-55119E3EF3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10" y="5884459"/>
            <a:ext cx="2743200" cy="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1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438</Words>
  <Application>Microsoft Macintosh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Open Sans Light</vt:lpstr>
      <vt:lpstr>Tema do Office</vt:lpstr>
      <vt:lpstr>Simple Light</vt:lpstr>
      <vt:lpstr>Apresentação do PowerPoint</vt:lpstr>
      <vt:lpstr>Apresentação do PowerPoint</vt:lpstr>
      <vt:lpstr>FLUXO DE NEGÓCIO - RENAVE 0Km —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Lazaro Pires Filho</cp:lastModifiedBy>
  <cp:revision>355</cp:revision>
  <dcterms:created xsi:type="dcterms:W3CDTF">2022-01-12T19:22:53Z</dcterms:created>
  <dcterms:modified xsi:type="dcterms:W3CDTF">2022-02-16T12:03:23Z</dcterms:modified>
</cp:coreProperties>
</file>